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9"/>
  </p:notesMasterIdLst>
  <p:sldIdLst>
    <p:sldId id="310" r:id="rId2"/>
    <p:sldId id="294" r:id="rId3"/>
    <p:sldId id="295" r:id="rId4"/>
    <p:sldId id="297" r:id="rId5"/>
    <p:sldId id="299" r:id="rId6"/>
    <p:sldId id="298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9" r:id="rId16"/>
    <p:sldId id="308" r:id="rId17"/>
    <p:sldId id="25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668EC-4D10-47C2-9EDE-316EDF944D28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F6EFD-34AD-4C87-A89D-7765C81F4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58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F6EFD-34AD-4C87-A89D-7765C81F48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91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F6EFD-34AD-4C87-A89D-7765C81F48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946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F6EFD-34AD-4C87-A89D-7765C81F48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66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F6EFD-34AD-4C87-A89D-7765C81F48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442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F6EFD-34AD-4C87-A89D-7765C81F48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94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F6EFD-34AD-4C87-A89D-7765C81F48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052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F6EFD-34AD-4C87-A89D-7765C81F48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17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F6EFD-34AD-4C87-A89D-7765C81F48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2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18C4F-DFEB-1FC4-8A1D-C4A74EB53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FEBBEA-2AAB-D4E1-FD92-852A1FE18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FD9993-C55F-F23F-4CE6-E4BAD33E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D8E410-8233-25C6-B688-227DD815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1E623-B9D8-6B9F-A4D5-D8B85433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38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FDCB7-8083-4BC6-9CBF-3711BD31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F1AE2D-D532-4142-0BD5-7502CE0ED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C48EA2-DF2E-A34F-7DA3-4CB4D372E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0A5592-BD1A-6700-1C00-40F97F32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AAA763-CA8E-E6C7-943D-04164C11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81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9FECCFC-D23B-9538-C666-0120A72FD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D59C1D-8A7C-3F68-9BA6-02D9AF159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D114A8-0D1A-BB5D-DCCD-9E008A685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39D86B-DA80-5472-71CC-ED71414A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033AB-BC40-4602-74E5-368579C0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2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21308-5105-313F-07E0-C583C35F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2CC0F-4214-F524-1388-317DA43B0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DCA9A8-964E-A9CE-9AF1-F31873B4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FDEF7F-DCAE-63F2-A03A-5F972F71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E864F5-746C-AF73-5CDD-A5D98C21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7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4B5AA-9AC1-EEAF-761C-04E46259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09031A-FE36-0CEA-131F-F7ABE836B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3E084A-0337-D14F-8A55-DEBC15BC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04359-334C-8C03-0E0D-54CE0603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4D8B96-D143-2B00-2E5C-C827993F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54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43119-8394-54AC-44B0-7CAD9A9B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561E39-B9DA-1041-B046-26C329F21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D75B6F-3301-110F-AEC6-66A0156F4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3C3032-F747-7C74-7DA3-3BE17F38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2092A4-A63E-24D9-464C-D62EF4DF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4EADC5-3D8D-0B59-B2F7-0B1F5B7E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65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C5EFE-7DDC-58BB-3B53-618F4774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DA3C02-E3DB-2CFC-D972-9A077073F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FCD40F-EB35-F5CA-7B86-9AC98A4F7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214D8C-5071-27D7-4A2C-77E4B6523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C7719B-E589-DAA0-EDBD-51C1C1275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EE3F43-0ACA-D998-D0A0-B34A8B13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9BB9A1-4597-3A9C-5009-00E0118B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40278A-2381-C3B0-8EDD-255A3964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5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04B70-E052-9773-A9F5-C1674691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6C4238-6135-1031-1003-4992D57F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5BB6BB-8A63-0176-4FA5-CBC686F6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229769-CB51-D003-F01F-420ECDCD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1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37682F-FF9A-F9F0-ED1D-0FD5DE0E2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BBB79C-A46C-8329-3A10-8F897775D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2B5B1D-E3F2-F9EA-3AF0-7A254E7E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23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2CDBE-C83F-CF7B-E6FA-3286510D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60C53-3A01-4511-6356-66619F108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421373-8303-EFF5-A9A9-C1FDA9D3E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5CF180-22F1-4511-0D50-BA275DAA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2048EF-B088-D882-3CEB-A8F759D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F160C6-6AF5-EA92-2508-FCD4D589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68B84-C22C-BA5D-4565-6153E089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78E162-0996-3ADC-14A3-C4EF252C0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010D2D-3EDA-3299-4D77-0A7643165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567E62-142D-3848-C607-7A30C5BE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87EDED-F6A7-B29C-E77B-058C01F8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74DF2F-942B-AC53-61A8-0292B508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7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EEA0CE-FEAF-7A93-34C7-E87CA050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3E4324-70E1-FD4A-BCE5-15963075E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5C5229-9D37-298A-CDC1-B89ECF49D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D5DA1-9F65-4FAA-9A75-B872A2E2DF0C}" type="datetimeFigureOut">
              <a:rPr lang="zh-CN" altLang="en-US" smtClean="0"/>
              <a:t>2024/5/24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557352-108F-8E19-EDDB-B362B78B6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899E6E-DF2A-9EAE-7F6D-6F56924EA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AB15-FA12-40F1-9A77-F9024B961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62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04E49D9-44C3-C823-E65A-D468D1B32916}"/>
              </a:ext>
            </a:extLst>
          </p:cNvPr>
          <p:cNvSpPr txBox="1"/>
          <p:nvPr/>
        </p:nvSpPr>
        <p:spPr>
          <a:xfrm>
            <a:off x="841145" y="1068684"/>
            <a:ext cx="4075200" cy="22266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marL="0" marR="0" lvl="0" indent="0" algn="ctr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zh-CN" altLang="en-US" sz="4800" b="0" i="0" u="none" strike="noStrike" normalizeH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j-cs"/>
              </a:rPr>
              <a:t>学海飞舟留学规划分享</a:t>
            </a:r>
          </a:p>
        </p:txBody>
      </p:sp>
      <p:sp>
        <p:nvSpPr>
          <p:cNvPr id="7" name="矩形 33">
            <a:extLst>
              <a:ext uri="{FF2B5EF4-FFF2-40B4-BE49-F238E27FC236}">
                <a16:creationId xmlns:a16="http://schemas.microsoft.com/office/drawing/2014/main" id="{C7192F41-E9FA-A4FA-0AF2-A5A214E29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54" y="3992818"/>
            <a:ext cx="4075200" cy="2070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R="0" lvl="0" algn="ctr" defTabSz="914400" fontAlgn="auto">
              <a:lnSpc>
                <a:spcPct val="125000"/>
              </a:lnSpc>
              <a:spcAft>
                <a:spcPts val="0"/>
              </a:spcAft>
              <a:buClr>
                <a:schemeClr val="accent3"/>
              </a:buClr>
              <a:buSzTx/>
              <a:buNone/>
              <a:tabLst/>
              <a:defRPr/>
            </a:pPr>
            <a:r>
              <a:rPr kumimoji="0" lang="en-US" altLang="zh-CN" sz="2400" b="0" u="none" strike="noStrike" cap="none" spc="50" normalizeH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  <a:latin typeface="+mj-lt"/>
                <a:ea typeface="+mn-ea"/>
              </a:rPr>
              <a:t> </a:t>
            </a:r>
            <a:r>
              <a:rPr kumimoji="0" lang="zh-CN" altLang="en-US" sz="2400" b="0" u="none" strike="noStrike" cap="none" spc="50" normalizeH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  <a:latin typeface="+mj-lt"/>
                <a:ea typeface="+mn-ea"/>
              </a:rPr>
              <a:t>江圣泽 </a:t>
            </a:r>
            <a:endParaRPr kumimoji="0" lang="en-US" altLang="zh-CN" sz="2400" b="0" u="none" strike="noStrike" cap="none" spc="50" normalizeH="0" noProof="0" dirty="0">
              <a:ln>
                <a:noFill/>
              </a:ln>
              <a:solidFill>
                <a:schemeClr val="tx1">
                  <a:alpha val="60000"/>
                </a:schemeClr>
              </a:solidFill>
              <a:effectLst/>
              <a:uLnTx/>
              <a:uFillTx/>
              <a:latin typeface="+mj-lt"/>
              <a:ea typeface="+mn-ea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5E8AF2-C8E7-8485-5BE0-D7329B93B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9" r="-1" b="-1"/>
          <a:stretch/>
        </p:blipFill>
        <p:spPr>
          <a:xfrm>
            <a:off x="6080462" y="6306"/>
            <a:ext cx="6111538" cy="6858000"/>
          </a:xfrm>
          <a:prstGeom prst="rect">
            <a:avLst/>
          </a:prstGeom>
        </p:spPr>
      </p:pic>
      <p:pic>
        <p:nvPicPr>
          <p:cNvPr id="2" name="图片 1" descr="QR 代码&#10;&#10;中度可信度描述已自动生成">
            <a:extLst>
              <a:ext uri="{FF2B5EF4-FFF2-40B4-BE49-F238E27FC236}">
                <a16:creationId xmlns:a16="http://schemas.microsoft.com/office/drawing/2014/main" id="{887D0B1F-3932-DCBE-EBD0-7D4F25A2E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7" y="247343"/>
            <a:ext cx="4458028" cy="82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7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05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欧陆选校（瑞典）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954CD5-4927-5B9F-A68B-A209165E6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1200"/>
            <a:ext cx="5741581" cy="20148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858EAA-52E2-3F69-222F-BE1A341AE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7901"/>
            <a:ext cx="5862084" cy="24268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A44319-C886-2B19-1787-BDD771CC3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714" y="4051937"/>
            <a:ext cx="6304401" cy="238276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01FFB4-3E67-9569-01B3-EEAA490D2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014006"/>
            <a:ext cx="5982535" cy="253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1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05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欧陆选校（瑞士）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982C26-8DBA-F15B-C565-7BC8D1C36889}"/>
              </a:ext>
            </a:extLst>
          </p:cNvPr>
          <p:cNvSpPr txBox="1"/>
          <p:nvPr/>
        </p:nvSpPr>
        <p:spPr>
          <a:xfrm>
            <a:off x="860343" y="1008082"/>
            <a:ext cx="9226410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基于本人经验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ACD80D-0D54-0666-06E7-2FC32368E04A}"/>
              </a:ext>
            </a:extLst>
          </p:cNvPr>
          <p:cNvSpPr txBox="1"/>
          <p:nvPr/>
        </p:nvSpPr>
        <p:spPr>
          <a:xfrm>
            <a:off x="860343" y="1411385"/>
            <a:ext cx="10828383" cy="5096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基本只考虑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ETH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EPFL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UZH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三所大学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ETH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：可以选择三门专业申请，部分专业需要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GRE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，英语以雅思为例需要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6.5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EPFL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：只能选择一门专业申请，不要求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GRE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，甚至没有英语要求（但推荐提交）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UZH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只能选择一门专业申请，需要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GRE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，英语以雅思为例需要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6.5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优势：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安全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教学水平高，认可度高（特别是双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，神），公立大学学费低（一年才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万多）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景色优美，适合徒步等户外运动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劣势：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生活费较贵，好吃的少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双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要求严格，最好前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5%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，属于抽奖校（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ETH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疑似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10043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，本不富裕的家庭雪上加霜）；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UZH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有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80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分就可以试试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学业很重，生活也比较无聊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校外交流最好会小语种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很难留下工作（工作签证极为严格）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08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06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欧陆申请材料与时间线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ACD80D-0D54-0666-06E7-2FC32368E04A}"/>
              </a:ext>
            </a:extLst>
          </p:cNvPr>
          <p:cNvSpPr txBox="1"/>
          <p:nvPr/>
        </p:nvSpPr>
        <p:spPr>
          <a:xfrm>
            <a:off x="821806" y="1095146"/>
            <a:ext cx="11065393" cy="375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申请材料：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英语：以雅思为例，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6.5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）可以满足大部分学校要求，至少需要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6.5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5.5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），荷兰甚至要求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7.5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6.5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GRE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：视项目而定，部分需要，建议不需要就不考（准备起来太折磨）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其他常规材料：个人陈述或动机信（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PS/ML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）、简历（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CV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）、护照、在读证明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毕业证、成绩单、获奖证书等补充材料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项目特殊材料：推荐信、课程描述、研究计划、高中毕业文凭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地区特殊材料：学历认证（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APS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NUFFIC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CHESICC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25000"/>
              </a:lnSpc>
              <a:buAutoNum type="arabicPeriod"/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APS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：德国提交申请时就需要，比利时录取后办理签证时需要。留德人员审核部的审核，主要审核预备赴德留学的中国申请人的入学资格和学历真实性，当申请人通过了材料审核，并参加审核面谈或者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TestAS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测试后便可以获得审核证书。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APS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审核时间很长（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2-6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个月），建议尽快准备。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25000"/>
              </a:lnSpc>
              <a:buAutoNum type="arabicPeriod"/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NUFFIC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CHESICC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：荷兰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芬兰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挪威。比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APS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审核简单快捷很多，不需要面试。荷兰有的学校要求在申请时提交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NUFFIC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认证，有的可以领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offer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后再走流程，只是办理签证需要。而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CHESICC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认证则是申请芬兰和挪威高校时就必须提供的。时间基本一个月以内。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4F9603-D2E7-1981-57C0-3A1A3F092056}"/>
              </a:ext>
            </a:extLst>
          </p:cNvPr>
          <p:cNvSpPr txBox="1"/>
          <p:nvPr/>
        </p:nvSpPr>
        <p:spPr>
          <a:xfrm>
            <a:off x="821806" y="5245055"/>
            <a:ext cx="1082838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时间线：秋季入学的申请时间大部分为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-3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月初，挪威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月截止申请，丹麦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瑞典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芬兰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日截止，德国申请季为入学当年的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3-7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月。具体时间请注意各学校官网。材料尽早准备。</a:t>
            </a:r>
          </a:p>
        </p:txBody>
      </p:sp>
    </p:spTree>
    <p:extLst>
      <p:ext uri="{BB962C8B-B14F-4D97-AF65-F5344CB8AC3E}">
        <p14:creationId xmlns:p14="http://schemas.microsoft.com/office/powerpoint/2010/main" val="255815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07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欧陆申请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Tips</a:t>
            </a: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ACD80D-0D54-0666-06E7-2FC32368E04A}"/>
              </a:ext>
            </a:extLst>
          </p:cNvPr>
          <p:cNvSpPr txBox="1"/>
          <p:nvPr/>
        </p:nvSpPr>
        <p:spPr>
          <a:xfrm>
            <a:off x="798350" y="1414122"/>
            <a:ext cx="10828383" cy="4558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最重要的是自己搜索信息的能力，有用的平台包括但不限于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学校官网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、小红书、一亩三分地论坛、寄托天下论坛等。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留学的第一步永远是根据自己的个人情况确定选校，进而确定需要的材料等。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欧陆申请最看重的是绩点与课程匹配度，尤其是瑞士和北欧。北欧国家会给每一类型的课程都划分精准的学分准入标准，文转商、商转文在北欧通通都不可能发生。奖项或科研属于加分项，特别是国奖。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关于文书材料：简历可以只做一份，但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PS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要针对性书写。建议自己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DIY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，模板参考学校留学交流群内的学长们的文件和小红书即可，实在忙的话可以找某宝或中介帮忙写，但是无论如何成稿一定要自己把关。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提早准备护照、高中毕业证公证等材料（如需要），以及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APS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等学历审核（如需要）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雅思可以考虑去香港考（不压作文、口语分），充分利用校区地理位置优势；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GRE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能不考就不考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权衡课业压力和留学准备，比如大一大二提高绩点，大三准备英语与材料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除北欧和瑞士外，滚动录取（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rolling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）是常态，所以申请越早越好。即便材料不齐全（合格的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或语言还没考出）也可以提前交，先拿到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Con offer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，后续再慢慢补材料。除了北欧和瑞士是统一时间出结果，大部分情况下其他国家的申请是越晚交越被动！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73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07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关于留学申请的中介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ACD80D-0D54-0666-06E7-2FC32368E04A}"/>
              </a:ext>
            </a:extLst>
          </p:cNvPr>
          <p:cNvSpPr txBox="1"/>
          <p:nvPr/>
        </p:nvSpPr>
        <p:spPr>
          <a:xfrm>
            <a:off x="798350" y="1414122"/>
            <a:ext cx="10828383" cy="352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中介赚的是信息差，但如今基本上所有信息都在互联网上一应俱全，只看你能不能、有没有时间找到，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DIY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申请已经很常见了。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文书靠对他人材料的学习和模仿能力也可以完成初稿，润色部分如有需要可以找淘宝。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注意：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中介的面向对象是家长，不要因为家长的压力选择中介（毕竟中介费不便宜）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根据自己的实际情况选择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DIY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或者中介，甚至半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DIY</a:t>
            </a:r>
          </a:p>
          <a:p>
            <a:pPr>
              <a:lnSpc>
                <a:spcPct val="125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一定要对自己的情况有客观正确的评价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（课业压力、实习压力、时间是否充裕、对自己信息搜集能力是否自信）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个人觉得是一次很好的锻炼机会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810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0900F80-6AA5-6845-E8A3-3D8D5784C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43" b="2848"/>
          <a:stretch/>
        </p:blipFill>
        <p:spPr>
          <a:xfrm>
            <a:off x="731490" y="3851337"/>
            <a:ext cx="6795378" cy="289675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51913" y="252215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384835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07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367748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关于排名和选校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ACD80D-0D54-0666-06E7-2FC32368E04A}"/>
              </a:ext>
            </a:extLst>
          </p:cNvPr>
          <p:cNvSpPr txBox="1"/>
          <p:nvPr/>
        </p:nvSpPr>
        <p:spPr>
          <a:xfrm>
            <a:off x="821807" y="922037"/>
            <a:ext cx="10828383" cy="1444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大多数排名只对回国工作有意义，欧洲公司更看重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Reputation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而非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Rank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Rank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高往往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Reputation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高，反之不一定。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Reputation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分内行和外行看法，同时存在地域性。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明确需求：回国、当地就业、读博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635B71-AFC9-1FDD-573B-720E116BD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18" y="2079196"/>
            <a:ext cx="7893547" cy="18288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C09B28-03C6-F713-4CA5-ADA523002E73}"/>
              </a:ext>
            </a:extLst>
          </p:cNvPr>
          <p:cNvSpPr txBox="1"/>
          <p:nvPr/>
        </p:nvSpPr>
        <p:spPr>
          <a:xfrm>
            <a:off x="2561792" y="2053808"/>
            <a:ext cx="5673845" cy="334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来自于</a:t>
            </a:r>
            <a:r>
              <a:rPr lang="en-US" altLang="zh-CN" sz="1400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Marcsims</a:t>
            </a:r>
            <a:endParaRPr lang="en-US" altLang="zh-CN" sz="14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89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27348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0610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08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38901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一些闲话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ACD80D-0D54-0666-06E7-2FC32368E04A}"/>
              </a:ext>
            </a:extLst>
          </p:cNvPr>
          <p:cNvSpPr txBox="1"/>
          <p:nvPr/>
        </p:nvSpPr>
        <p:spPr>
          <a:xfrm>
            <a:off x="1242828" y="884556"/>
            <a:ext cx="10828383" cy="1976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本科绩点基本由前两年决定，特别是大一最容易拉开差距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良好的自我评价能力是心理健康的保障，可以避免不必要的精神内耗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对自己的未来有一定的规划和思考，同时放低期望可以得到更多选择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对于目标既要全力以赴去努力，也要及时止损直接跑路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其他想不到了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欢迎提问！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4" name="图片 13" descr="散点图, QR 代码&#10;&#10;描述已自动生成">
            <a:extLst>
              <a:ext uri="{FF2B5EF4-FFF2-40B4-BE49-F238E27FC236}">
                <a16:creationId xmlns:a16="http://schemas.microsoft.com/office/drawing/2014/main" id="{9D08EA8F-472B-94D3-CF91-056B88A99B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0"/>
          <a:stretch/>
        </p:blipFill>
        <p:spPr>
          <a:xfrm>
            <a:off x="4377486" y="2599372"/>
            <a:ext cx="2800536" cy="4095730"/>
          </a:xfrm>
          <a:prstGeom prst="rect">
            <a:avLst/>
          </a:prstGeom>
        </p:spPr>
      </p:pic>
      <p:pic>
        <p:nvPicPr>
          <p:cNvPr id="16" name="图片 15" descr="图形用户界面, QR 代码&#10;&#10;描述已自动生成">
            <a:extLst>
              <a:ext uri="{FF2B5EF4-FFF2-40B4-BE49-F238E27FC236}">
                <a16:creationId xmlns:a16="http://schemas.microsoft.com/office/drawing/2014/main" id="{BA50EDD3-2461-79CF-BFAB-9C58B8DDD4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4"/>
          <a:stretch/>
        </p:blipFill>
        <p:spPr>
          <a:xfrm>
            <a:off x="368596" y="3067375"/>
            <a:ext cx="3079075" cy="3520509"/>
          </a:xfrm>
          <a:prstGeom prst="rect">
            <a:avLst/>
          </a:prstGeom>
        </p:spPr>
      </p:pic>
      <p:pic>
        <p:nvPicPr>
          <p:cNvPr id="18" name="图片 17" descr="QR 代码&#10;&#10;描述已自动生成">
            <a:extLst>
              <a:ext uri="{FF2B5EF4-FFF2-40B4-BE49-F238E27FC236}">
                <a16:creationId xmlns:a16="http://schemas.microsoft.com/office/drawing/2014/main" id="{338B74CE-B631-08DB-A328-5D96AE2C2F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1" t="18197" r="12711" b="27086"/>
          <a:stretch/>
        </p:blipFill>
        <p:spPr>
          <a:xfrm>
            <a:off x="8107837" y="3067375"/>
            <a:ext cx="2857874" cy="36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5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">
            <a:extLst>
              <a:ext uri="{FF2B5EF4-FFF2-40B4-BE49-F238E27FC236}">
                <a16:creationId xmlns:a16="http://schemas.microsoft.com/office/drawing/2014/main" id="{13DC9874-32CA-9938-4542-33E8F5886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3" y="3752849"/>
            <a:ext cx="3290887" cy="24526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3600" dirty="0">
                <a:latin typeface="+mj-lt"/>
                <a:ea typeface="+mj-ea"/>
                <a:cs typeface="+mj-cs"/>
                <a:sym typeface="+mn-lt"/>
              </a:rPr>
              <a:t>写在最后</a:t>
            </a:r>
            <a:endParaRPr lang="en-US" altLang="zh-CN" sz="3600" dirty="0">
              <a:latin typeface="+mj-lt"/>
              <a:ea typeface="+mj-ea"/>
              <a:cs typeface="+mj-cs"/>
              <a:sym typeface="+mn-lt"/>
            </a:endParaRPr>
          </a:p>
        </p:txBody>
      </p:sp>
      <p:pic>
        <p:nvPicPr>
          <p:cNvPr id="208" name="图片 207" descr="雪地上的风景&#10;&#10;描述已自动生成">
            <a:extLst>
              <a:ext uri="{FF2B5EF4-FFF2-40B4-BE49-F238E27FC236}">
                <a16:creationId xmlns:a16="http://schemas.microsoft.com/office/drawing/2014/main" id="{24B2DD64-CF66-BA00-854B-D19C0940D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2" b="27351"/>
          <a:stretch/>
        </p:blipFill>
        <p:spPr>
          <a:xfrm>
            <a:off x="0" y="-16019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2764B8-5880-C73A-6FE3-C63E5884AFD7}"/>
              </a:ext>
            </a:extLst>
          </p:cNvPr>
          <p:cNvSpPr txBox="1"/>
          <p:nvPr/>
        </p:nvSpPr>
        <p:spPr>
          <a:xfrm>
            <a:off x="2940988" y="3940397"/>
            <a:ext cx="5756446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今天的分享仅供参考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留学注定是一条充满风险的孤独的路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或许很多人来到大三，都会在现实的压力面前最终放弃留学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但人生的旅途不会在这里结束，远方仍然有星辰与烟花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即使跌跌撞撞，大家也都在竭尽全力地奔跑着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一路上看过的风景、经历过的事情都会有其存在的意义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希望大家也能和自己和解，笑着面对一切、接受一切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2">
            <a:extLst>
              <a:ext uri="{FF2B5EF4-FFF2-40B4-BE49-F238E27FC236}">
                <a16:creationId xmlns:a16="http://schemas.microsoft.com/office/drawing/2014/main" id="{6C54C756-9959-634C-1555-54A0A9E41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5664" y="4039928"/>
            <a:ext cx="2839889" cy="24526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zh-CN" altLang="en-US" dirty="0">
                <a:latin typeface="+mj-lt"/>
                <a:ea typeface="宋体" panose="02010600030101010101" pitchFamily="2" charset="-122"/>
              </a:rPr>
              <a:t>祝大家学业顺利！</a:t>
            </a:r>
            <a:endParaRPr lang="en-US" altLang="zh-CN" dirty="0">
              <a:latin typeface="+mj-lt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zh-CN" altLang="en-US" dirty="0">
                <a:latin typeface="+mj-lt"/>
                <a:ea typeface="宋体" panose="02010600030101010101" pitchFamily="2" charset="-122"/>
              </a:rPr>
              <a:t>感谢各位的聆听！</a:t>
            </a:r>
            <a:endParaRPr lang="en-US" altLang="zh-CN" dirty="0">
              <a:latin typeface="+mj-lt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None/>
            </a:pPr>
            <a:endParaRPr lang="en-US" altLang="zh-CN" sz="3600" dirty="0">
              <a:latin typeface="+mj-lt"/>
              <a:ea typeface="+mj-ea"/>
              <a:cs typeface="+mj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个人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bg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E07552-A428-C9D4-2389-098594D1EB2D}"/>
              </a:ext>
            </a:extLst>
          </p:cNvPr>
          <p:cNvSpPr txBox="1"/>
          <p:nvPr/>
        </p:nvSpPr>
        <p:spPr>
          <a:xfrm>
            <a:off x="550100" y="1034372"/>
            <a:ext cx="9611360" cy="5040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专业：数据科学与大数据技术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提交成绩：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93.227/100 (3.915/4)  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排名：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2/113  </a:t>
            </a:r>
          </a:p>
          <a:p>
            <a:pPr indent="457200">
              <a:lnSpc>
                <a:spcPct val="125000"/>
              </a:lnSpc>
            </a:pP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一般可以提交核心课程平均学分绩或全部课程平均学分绩，但一定要是加权的</a:t>
            </a:r>
            <a:endParaRPr lang="en-US" altLang="zh-CN" sz="20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根据申请学校要求提供成绩计算方法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indent="457200"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雅思：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6.5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  无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GRE</a:t>
            </a:r>
          </a:p>
          <a:p>
            <a:pPr indent="457200">
              <a:lnSpc>
                <a:spcPct val="125000"/>
              </a:lnSpc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奖项：国奖一次（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0.2%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  优秀学生标兵（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0.3%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 和若干奖学金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科研：写了四段，其中三段很水（大创，美赛，大数据基础课设）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申请情况：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苏黎世联邦理工学院（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ETH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 三个专业全拒（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疑似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10043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瑞典皇家理工（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KTH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 机器学习与应用数学  录取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洛桑联邦理工学院（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EPFL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 数据科学  录取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0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647624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为什么选择欧陆两年制授课型硕士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E07552-A428-C9D4-2389-098594D1EB2D}"/>
              </a:ext>
            </a:extLst>
          </p:cNvPr>
          <p:cNvSpPr txBox="1"/>
          <p:nvPr/>
        </p:nvSpPr>
        <p:spPr>
          <a:xfrm>
            <a:off x="758169" y="1382241"/>
            <a:ext cx="10383595" cy="4656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个人：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10043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去不了美澳加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英港新授课型硕士时间太短（大部分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1.5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年），研究型硕士或博士不想科研，想读完硕士直接工作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不想读研究型硕士或博士的另一个原因：套磁太麻烦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对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欧洲文化感兴趣，想增长见识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其他：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考研太难？ 欧陆学校比较多，愿意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放低期望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总有合适的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留学移民？ 就业政策相对宽松，但近年形势也不太好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E8FA779-8B3F-31D8-88DD-561BC8A10EE1}"/>
              </a:ext>
            </a:extLst>
          </p:cNvPr>
          <p:cNvSpPr txBox="1"/>
          <p:nvPr/>
        </p:nvSpPr>
        <p:spPr>
          <a:xfrm>
            <a:off x="887979" y="928946"/>
            <a:ext cx="671075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欧陆有少部分项目也为</a:t>
            </a:r>
            <a:r>
              <a:rPr lang="en-US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lang="en-US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1.5</a:t>
            </a:r>
            <a:r>
              <a:rPr lang="zh-CN" altLang="en-US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年，接下来所讲的都是指两年制的</a:t>
            </a:r>
            <a:endParaRPr lang="en-US" altLang="zh-CN" sz="16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9046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欧陆优劣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E07552-A428-C9D4-2389-098594D1EB2D}"/>
              </a:ext>
            </a:extLst>
          </p:cNvPr>
          <p:cNvSpPr txBox="1"/>
          <p:nvPr/>
        </p:nvSpPr>
        <p:spPr>
          <a:xfrm>
            <a:off x="1076263" y="1167025"/>
            <a:ext cx="9611360" cy="5040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优势：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北欧荷兰瑞士专业多为英语授课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年费用相对英港新较低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对留欧工作有一定帮助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方便旅游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劣势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排名高的学校较少（当然排名不代表一切），回国认可度根据排名有限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部分地区治安堪忧（难民、小偷等），特别是大城市，农村反而安全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两年制授课型硕士通常课业压力较大，毕业可能需要更长时间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校园外的生活最好会当地语言，对留在当地进一步发展也有帮助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娱乐活动不如国内丰富（主要是没钱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）（换句话说利于修身养性？）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>
              <a:lnSpc>
                <a:spcPct val="125000"/>
              </a:lnSpc>
            </a:pP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欧陆成本（一般情况）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E07552-A428-C9D4-2389-098594D1EB2D}"/>
              </a:ext>
            </a:extLst>
          </p:cNvPr>
          <p:cNvSpPr txBox="1"/>
          <p:nvPr/>
        </p:nvSpPr>
        <p:spPr>
          <a:xfrm>
            <a:off x="882114" y="1047985"/>
            <a:ext cx="10140381" cy="120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欧陆很多学校为公立学校，整体来说学费较低，除了荷兰、北欧四国（前四行）等国家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表中单位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为万，生活费标准：住宿条件中等，大部分情况吃食堂或者自己做饭，旅游少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87DE635-831B-00EA-A1AB-F18ACEB65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91762"/>
              </p:ext>
            </p:extLst>
          </p:nvPr>
        </p:nvGraphicFramePr>
        <p:xfrm>
          <a:off x="1723187" y="2374342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291455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380041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11784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84515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国家地区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年学费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年生活费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年总成本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63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挪威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15-20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23-28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43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瑞典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8-12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15-20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23-32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6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丹麦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7-15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15-20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22-35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44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芬兰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7-15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10-15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17-30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44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荷兰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10-20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10-15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20-35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58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瑞士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15-20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18-23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54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比利时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10-15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15-20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00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法德意西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10-15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13-18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896455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E1E524C-EC34-B7EF-CB98-5BED8B60B932}"/>
              </a:ext>
            </a:extLst>
          </p:cNvPr>
          <p:cNvSpPr txBox="1"/>
          <p:nvPr/>
        </p:nvSpPr>
        <p:spPr>
          <a:xfrm>
            <a:off x="1147070" y="5984879"/>
            <a:ext cx="6097656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相比英美港新动辄四五十万的年费用，伟大无需多言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214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05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欧陆选校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E07552-A428-C9D4-2389-098594D1EB2D}"/>
              </a:ext>
            </a:extLst>
          </p:cNvPr>
          <p:cNvSpPr txBox="1"/>
          <p:nvPr/>
        </p:nvSpPr>
        <p:spPr>
          <a:xfrm>
            <a:off x="860343" y="926554"/>
            <a:ext cx="9611360" cy="82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选校主要针对理工科专业，相关的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2024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QS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前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见下表，括号内为名字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排名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排名仅供参考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EB89AA9-C30B-0C92-1D33-C589782C4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394568"/>
              </p:ext>
            </p:extLst>
          </p:nvPr>
        </p:nvGraphicFramePr>
        <p:xfrm>
          <a:off x="821807" y="1752229"/>
          <a:ext cx="10230045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300">
                  <a:extLst>
                    <a:ext uri="{9D8B030D-6E8A-4147-A177-3AD203B41FA5}">
                      <a16:colId xmlns:a16="http://schemas.microsoft.com/office/drawing/2014/main" val="2893164547"/>
                    </a:ext>
                  </a:extLst>
                </a:gridCol>
                <a:gridCol w="8413745">
                  <a:extLst>
                    <a:ext uri="{9D8B030D-6E8A-4147-A177-3AD203B41FA5}">
                      <a16:colId xmlns:a16="http://schemas.microsoft.com/office/drawing/2014/main" val="279566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国家地区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学校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4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瑞士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苏黎世联邦理工学院（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ETH 7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）、洛桑联邦理工学院（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EPFL 36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）、苏黎世大学（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UZH 91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26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荷兰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代尔夫特理工大学（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TUD 47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）、阿姆斯特丹大学（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UvA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53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08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德国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慕尼黑工业大学（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TUM 37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）、慕尼黑大学（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LMU 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排名第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）、海德堡大学（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UAH 87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法国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巴黎文理研究大学（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PSL 24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）、巴黎综合理工学院（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 38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）、索邦大学（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Sorbonne 59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）、巴黎萨克雷大学（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UPSaclay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71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65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瑞典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瑞典皇家理工大学（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KTH 73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）、隆德大学（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 85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44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比利时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鲁汶大学（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Leuven 61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984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爱尔兰都柏林圣三一学院（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TCD 81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601744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29DAA04-7A40-3F70-75C5-A293A0019D8D}"/>
              </a:ext>
            </a:extLst>
          </p:cNvPr>
          <p:cNvSpPr txBox="1"/>
          <p:nvPr/>
        </p:nvSpPr>
        <p:spPr>
          <a:xfrm>
            <a:off x="611178" y="5036263"/>
            <a:ext cx="10969643" cy="1634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其他推荐：亚琛工业大学（德国）、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CTH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（瑞典）、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DTU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（丹麦）、奥胡斯（丹麦）、阿尔托（芬兰）、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NTNU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（挪威）、根特（比利时）、米兰理工（意大利）、埃因霍温（荷兰）等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此外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：欧盟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EIT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项目（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European Institute of innovation and technology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）、欧盟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EM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项目（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Erasmus Mundus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），项目以理工科为主，需要去多个大学轮换学习，获得奖学金的几率大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以上学校、项目均为道听途说，不一定适合哈工大学生，请自行了解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45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05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欧陆选校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E07552-A428-C9D4-2389-098594D1EB2D}"/>
              </a:ext>
            </a:extLst>
          </p:cNvPr>
          <p:cNvSpPr txBox="1"/>
          <p:nvPr/>
        </p:nvSpPr>
        <p:spPr>
          <a:xfrm>
            <a:off x="860343" y="1000792"/>
            <a:ext cx="9611360" cy="1210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接下来将简单介绍法国、德国、瑞典的情况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所有信息均来源于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站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up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主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Marcsims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的专栏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《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欧陆（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CS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大类）留学指北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》</a:t>
            </a:r>
          </a:p>
          <a:p>
            <a:pPr>
              <a:lnSpc>
                <a:spcPct val="125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其个人经历很有参考价值，有趣而且解释很详细，建议感兴趣的同学进一步了解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0D78F9-846D-30E3-7665-57F5FCD60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53" y="2358843"/>
            <a:ext cx="4206677" cy="8660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4E44D1-18C4-D139-535E-AFC4AB861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53" y="3477134"/>
            <a:ext cx="5771490" cy="3088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2080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05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欧陆选校（德国）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1FCF53-A01A-BC33-8086-7CBD9EE9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153679"/>
            <a:ext cx="5748421" cy="26882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F09E0E-6873-5419-0ECB-1FF486990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882" y="4590566"/>
            <a:ext cx="6120118" cy="20199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0A5BBA0-2051-7E22-308A-0E9A51E7E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907" y="1090996"/>
            <a:ext cx="6344093" cy="28603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948D3F5-4A90-E1C2-B242-C856A2DC5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86636"/>
            <a:ext cx="6096000" cy="20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1913" y="351451"/>
            <a:ext cx="730202" cy="611075"/>
            <a:chOff x="6541454" y="2317292"/>
            <a:chExt cx="730202" cy="611075"/>
          </a:xfrm>
        </p:grpSpPr>
        <p:sp>
          <p:nvSpPr>
            <p:cNvPr id="3" name="等腰三角形 2"/>
            <p:cNvSpPr/>
            <p:nvPr/>
          </p:nvSpPr>
          <p:spPr>
            <a:xfrm flipH="1">
              <a:off x="6646150" y="2389138"/>
              <a:ext cx="625506" cy="539229"/>
            </a:xfrm>
            <a:prstGeom prst="triangle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H="1">
              <a:off x="6541454" y="2317292"/>
              <a:ext cx="669894" cy="577495"/>
            </a:xfrm>
            <a:prstGeom prst="triangle">
              <a:avLst/>
            </a:prstGeom>
            <a:solidFill>
              <a:srgbClr val="A5CFE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9857" y="484071"/>
            <a:ext cx="62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05</a:t>
            </a:r>
            <a:endParaRPr lang="zh-CN" altLang="en-US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48287" y="466984"/>
            <a:ext cx="405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欧陆选校（法国）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3" name="图片 12" descr="QR 代码&#10;&#10;中度可信度描述已自动生成">
            <a:extLst>
              <a:ext uri="{FF2B5EF4-FFF2-40B4-BE49-F238E27FC236}">
                <a16:creationId xmlns:a16="http://schemas.microsoft.com/office/drawing/2014/main" id="{7A01BBF6-C877-472B-04B5-F84A63587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61" y="0"/>
            <a:ext cx="3644939" cy="671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84FFB9-9215-ABB6-8C3E-E208095BD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8" y="1220790"/>
            <a:ext cx="5810522" cy="23011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17F81-690A-6974-9AD0-56968B369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2" y="3951399"/>
            <a:ext cx="6648439" cy="26743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333AEE3-BD84-2BA6-8142-400D56174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687" y="4240700"/>
            <a:ext cx="5720561" cy="20720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372F30C-A4BC-3F23-B321-7104F38DB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172" y="1211443"/>
            <a:ext cx="6322828" cy="273995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65FAE34-4AFB-CFE0-6991-C5DFB15E1E7E}"/>
              </a:ext>
            </a:extLst>
          </p:cNvPr>
          <p:cNvSpPr txBox="1"/>
          <p:nvPr/>
        </p:nvSpPr>
        <p:spPr>
          <a:xfrm>
            <a:off x="6096000" y="778148"/>
            <a:ext cx="5673845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慎重选择法国英授项目</a:t>
            </a:r>
            <a:endParaRPr lang="en-US" altLang="zh-CN" sz="16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3834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2073</Words>
  <Application>Microsoft Office PowerPoint</Application>
  <PresentationFormat>宽屏</PresentationFormat>
  <Paragraphs>202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宋体</vt:lpstr>
      <vt:lpstr>微软雅黑</vt:lpstr>
      <vt:lpstr>幼圆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圣泽 江</dc:creator>
  <cp:lastModifiedBy>圣泽 江</cp:lastModifiedBy>
  <cp:revision>15</cp:revision>
  <dcterms:created xsi:type="dcterms:W3CDTF">2024-05-23T15:56:09Z</dcterms:created>
  <dcterms:modified xsi:type="dcterms:W3CDTF">2024-05-24T07:10:39Z</dcterms:modified>
</cp:coreProperties>
</file>